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6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7778" autoAdjust="0"/>
    <p:restoredTop sz="94660"/>
  </p:normalViewPr>
  <p:slideViewPr>
    <p:cSldViewPr snapToGrid="0" snapToObjects="1">
      <p:cViewPr>
        <p:scale>
          <a:sx n="80" d="100"/>
          <a:sy n="80" d="100"/>
        </p:scale>
        <p:origin x="-1408" y="-1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889E0-CAB2-4699-909D-B9A88D47ACB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4163" y="444728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8" name="Group 16"/>
          <p:cNvGrpSpPr/>
          <p:nvPr/>
        </p:nvGrpSpPr>
        <p:grpSpPr>
          <a:xfrm>
            <a:off x="284163" y="1906542"/>
            <a:ext cx="8576373" cy="137411"/>
            <a:chOff x="284163" y="1759424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8230889" y="444728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21341" y="449005"/>
            <a:ext cx="7808976" cy="1088136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marL="0" algn="l" defTabSz="914400" rtl="0" eaLnBrk="1" latinLnBrk="0" hangingPunct="1">
              <a:lnSpc>
                <a:spcPts val="4600"/>
              </a:lnSpc>
              <a:spcBef>
                <a:spcPct val="0"/>
              </a:spcBef>
              <a:buNone/>
              <a:defRPr sz="42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6205" y="1532427"/>
            <a:ext cx="7754112" cy="48463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buClr>
                <a:schemeClr val="bg1">
                  <a:lumMod val="65000"/>
                </a:schemeClr>
              </a:buClr>
              <a:buSzPct val="90000"/>
              <a:buFont typeface="Wingdings" pitchFamily="2" charset="2"/>
              <a:buNone/>
              <a:defRPr sz="1800" kern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dirty="0"/>
          </a:p>
        </p:txBody>
      </p:sp>
      <p:sp>
        <p:nvSpPr>
          <p:cNvPr id="13" name="Rectangle 12"/>
          <p:cNvSpPr/>
          <p:nvPr/>
        </p:nvSpPr>
        <p:spPr>
          <a:xfrm>
            <a:off x="284163" y="6227064"/>
            <a:ext cx="8574087" cy="173736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8941" y="1298762"/>
            <a:ext cx="4069080" cy="1162050"/>
          </a:xfrm>
          <a:noFill/>
        </p:spPr>
        <p:txBody>
          <a:bodyPr anchor="b">
            <a:noAutofit/>
          </a:bodyPr>
          <a:lstStyle>
            <a:lvl1pPr algn="ctr">
              <a:defRPr sz="3200" b="1">
                <a:solidFill>
                  <a:schemeClr val="accent2"/>
                </a:solidFill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83567" y="914400"/>
            <a:ext cx="4069080" cy="5211763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8941" y="2456329"/>
            <a:ext cx="4069080" cy="3182472"/>
          </a:xfrm>
        </p:spPr>
        <p:txBody>
          <a:bodyPr>
            <a:normAutofit/>
          </a:bodyPr>
          <a:lstStyle>
            <a:lvl1pPr marL="0" indent="0" algn="ctr">
              <a:spcBef>
                <a:spcPts val="600"/>
              </a:spcBef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D889E0-CAB2-4699-909D-B9A88D47ACBE}" type="slidenum">
              <a:rPr lang="en-US" smtClean="0"/>
              <a:t>‹#›</a:t>
            </a:fld>
            <a:endParaRPr lang="en-US"/>
          </a:p>
        </p:txBody>
      </p:sp>
      <p:grpSp>
        <p:nvGrpSpPr>
          <p:cNvPr id="8" name="Group 7"/>
          <p:cNvGrpSpPr/>
          <p:nvPr/>
        </p:nvGrpSpPr>
        <p:grpSpPr>
          <a:xfrm>
            <a:off x="284163" y="452718"/>
            <a:ext cx="8576373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4163" y="4801575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9" name="Group 8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3071" y="4800600"/>
            <a:ext cx="8360242" cy="566738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2800" b="0" i="0" kern="1200" cap="none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4163" y="457199"/>
            <a:ext cx="8577072" cy="4352544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9099" y="5367338"/>
            <a:ext cx="8304213" cy="804862"/>
          </a:xfrm>
        </p:spPr>
        <p:txBody>
          <a:bodyPr/>
          <a:lstStyle>
            <a:lvl1pPr marL="0" indent="0">
              <a:spcBef>
                <a:spcPts val="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8"/>
          <p:cNvGrpSpPr/>
          <p:nvPr/>
        </p:nvGrpSpPr>
        <p:grpSpPr>
          <a:xfrm>
            <a:off x="284163" y="4280647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3071" y="4778189"/>
            <a:ext cx="8360242" cy="566738"/>
          </a:xfrm>
          <a:noFill/>
        </p:spPr>
        <p:txBody>
          <a:bodyPr anchor="b">
            <a:normAutofit/>
          </a:bodyPr>
          <a:lstStyle>
            <a:lvl1pPr algn="l">
              <a:defRPr sz="2800" b="0">
                <a:solidFill>
                  <a:schemeClr val="accent2"/>
                </a:solidFill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4163" y="457200"/>
            <a:ext cx="8577072" cy="382219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9099" y="5344927"/>
            <a:ext cx="8304213" cy="804862"/>
          </a:xfrm>
          <a:noFill/>
        </p:spPr>
        <p:txBody>
          <a:bodyPr/>
          <a:lstStyle>
            <a:lvl1pPr marL="0" indent="0">
              <a:spcBef>
                <a:spcPts val="0"/>
              </a:spcBef>
              <a:buNone/>
              <a:defRPr sz="140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, Picture,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657600" y="914400"/>
            <a:ext cx="5195047" cy="5211763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284163" y="4267200"/>
            <a:ext cx="2743200" cy="2120153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9101" y="4953001"/>
            <a:ext cx="2472017" cy="1246094"/>
          </a:xfrm>
        </p:spPr>
        <p:txBody>
          <a:bodyPr>
            <a:normAutofit/>
          </a:bodyPr>
          <a:lstStyle>
            <a:lvl1pPr marL="0" indent="0" algn="l">
              <a:spcBef>
                <a:spcPts val="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0764" y="4419600"/>
            <a:ext cx="2475395" cy="510988"/>
          </a:xfrm>
          <a:noFill/>
        </p:spPr>
        <p:txBody>
          <a:bodyPr anchor="b">
            <a:normAutofit/>
          </a:bodyPr>
          <a:lstStyle>
            <a:lvl1pPr algn="l">
              <a:defRPr sz="2000" b="1">
                <a:solidFill>
                  <a:schemeClr val="bg1"/>
                </a:solidFill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3"/>
          </p:nvPr>
        </p:nvSpPr>
        <p:spPr>
          <a:xfrm>
            <a:off x="284164" y="594360"/>
            <a:ext cx="2743200" cy="3675888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grpSp>
        <p:nvGrpSpPr>
          <p:cNvPr id="8" name="Group 14"/>
          <p:cNvGrpSpPr/>
          <p:nvPr/>
        </p:nvGrpSpPr>
        <p:grpSpPr>
          <a:xfrm>
            <a:off x="284163" y="461682"/>
            <a:ext cx="8576373" cy="137411"/>
            <a:chOff x="284163" y="1759424"/>
            <a:chExt cx="8576373" cy="137411"/>
          </a:xfrm>
        </p:grpSpPr>
        <p:sp>
          <p:nvSpPr>
            <p:cNvPr id="16" name="Rectangle 15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7" name="Rectangle 16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8" name="Rectangle 17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021013" y="4801575"/>
            <a:ext cx="583723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9" name="Group 8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31661" y="4800600"/>
            <a:ext cx="5691651" cy="566738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2800" b="0" i="0" kern="1200" cap="none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21014" y="457199"/>
            <a:ext cx="5833872" cy="4352544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69805" y="5367338"/>
            <a:ext cx="5653507" cy="804862"/>
          </a:xfrm>
        </p:spPr>
        <p:txBody>
          <a:bodyPr/>
          <a:lstStyle>
            <a:lvl1pPr marL="0" indent="0">
              <a:spcBef>
                <a:spcPts val="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  <p:sp>
        <p:nvSpPr>
          <p:cNvPr id="13" name="Picture Placeholder 2"/>
          <p:cNvSpPr>
            <a:spLocks noGrp="1"/>
          </p:cNvSpPr>
          <p:nvPr>
            <p:ph type="pic" idx="13"/>
          </p:nvPr>
        </p:nvSpPr>
        <p:spPr>
          <a:xfrm>
            <a:off x="284164" y="457200"/>
            <a:ext cx="2736850" cy="2907792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14" name="Picture Placeholder 2"/>
          <p:cNvSpPr>
            <a:spLocks noGrp="1"/>
          </p:cNvSpPr>
          <p:nvPr>
            <p:ph type="pic" idx="14"/>
          </p:nvPr>
        </p:nvSpPr>
        <p:spPr>
          <a:xfrm>
            <a:off x="284164" y="3364992"/>
            <a:ext cx="2736850" cy="2898648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8" name="Group 7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84163" y="2133600"/>
            <a:ext cx="8574087" cy="4013200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 rot="5400000">
            <a:off x="5313882" y="2857535"/>
            <a:ext cx="5934615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695124" y="473075"/>
            <a:ext cx="969264" cy="5921375"/>
          </a:xfrm>
        </p:spPr>
        <p:txBody>
          <a:bodyPr vert="eaVert"/>
          <a:lstStyle>
            <a:lvl1pPr algn="l">
              <a:defRPr sz="340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84163" y="457200"/>
            <a:ext cx="6497637" cy="5937250"/>
          </a:xfrm>
        </p:spPr>
        <p:txBody>
          <a:bodyPr vert="eaVert"/>
          <a:lstStyle>
            <a:lvl5pPr algn="l"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  <p:grpSp>
        <p:nvGrpSpPr>
          <p:cNvPr id="8" name="Group 7"/>
          <p:cNvGrpSpPr/>
          <p:nvPr/>
        </p:nvGrpSpPr>
        <p:grpSpPr>
          <a:xfrm rot="5400000">
            <a:off x="4658724" y="3355723"/>
            <a:ext cx="5934456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8" name="Group 7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284163" y="444728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284162" y="2017058"/>
            <a:ext cx="8574087" cy="4377391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2420" y="1532965"/>
            <a:ext cx="7754284" cy="484094"/>
          </a:xfrm>
        </p:spPr>
        <p:txBody>
          <a:bodyPr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dirty="0"/>
          </a:p>
        </p:txBody>
      </p:sp>
      <p:grpSp>
        <p:nvGrpSpPr>
          <p:cNvPr id="7" name="Group 16"/>
          <p:cNvGrpSpPr/>
          <p:nvPr/>
        </p:nvGrpSpPr>
        <p:grpSpPr>
          <a:xfrm>
            <a:off x="284163" y="1906542"/>
            <a:ext cx="8576373" cy="137411"/>
            <a:chOff x="284163" y="1759424"/>
            <a:chExt cx="8576373" cy="137411"/>
          </a:xfrm>
        </p:grpSpPr>
        <p:sp>
          <p:nvSpPr>
            <p:cNvPr id="11" name="Rectangle 10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9" name="TextBox 18"/>
          <p:cNvSpPr txBox="1"/>
          <p:nvPr/>
        </p:nvSpPr>
        <p:spPr>
          <a:xfrm>
            <a:off x="8230889" y="444728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8633" y="444728"/>
            <a:ext cx="7810967" cy="1088237"/>
          </a:xfrm>
          <a:noFill/>
        </p:spPr>
        <p:txBody>
          <a:bodyPr bIns="45720" anchor="b" anchorCtr="0">
            <a:normAutofit/>
          </a:bodyPr>
          <a:lstStyle>
            <a:lvl1pPr algn="l">
              <a:lnSpc>
                <a:spcPts val="4600"/>
              </a:lnSpc>
              <a:defRPr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4163" y="4801575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9" name="Group 8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3" name="TextBox 12"/>
          <p:cNvSpPr txBox="1"/>
          <p:nvPr/>
        </p:nvSpPr>
        <p:spPr>
          <a:xfrm>
            <a:off x="8230889" y="4801575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9768" y="4814125"/>
            <a:ext cx="7772400" cy="1051560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200" b="0" i="0" kern="1200" cap="none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5488" y="5861304"/>
            <a:ext cx="7735824" cy="402336"/>
          </a:xfrm>
        </p:spPr>
        <p:txBody>
          <a:bodyPr vert="horz" lIns="91440" tIns="45720" rIns="91440" bIns="45720" rtlCol="0" anchor="t" anchorCtr="0">
            <a:normAutofit/>
          </a:bodyPr>
          <a:lstStyle>
            <a:lvl1pPr marL="0" indent="0">
              <a:spcBef>
                <a:spcPts val="0"/>
              </a:spcBef>
              <a:buNone/>
              <a:defRPr sz="1800" kern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lvl="0" indent="0" algn="l" defTabSz="914400" rtl="0" eaLnBrk="1" latinLnBrk="0" hangingPunct="1">
              <a:spcBef>
                <a:spcPts val="2000"/>
              </a:spcBef>
              <a:buClr>
                <a:schemeClr val="bg1">
                  <a:lumMod val="65000"/>
                </a:schemeClr>
              </a:buClr>
              <a:buSzPct val="90000"/>
              <a:buFont typeface="Wingdings" pitchFamily="2" charset="2"/>
              <a:buNone/>
            </a:pPr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284162" y="443754"/>
            <a:ext cx="8574087" cy="4370293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4163" y="4801575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8230889" y="4801575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0306" y="4814047"/>
            <a:ext cx="7772400" cy="1048871"/>
          </a:xfrm>
          <a:noFill/>
        </p:spPr>
        <p:txBody>
          <a:bodyPr anchor="b" anchorCtr="0">
            <a:normAutofit/>
          </a:bodyPr>
          <a:lstStyle>
            <a:lvl1pPr algn="l">
              <a:defRPr sz="4200" b="0" i="0" cap="none" baseline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0647" y="5862918"/>
            <a:ext cx="7732059" cy="403412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9" name="Group 8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03412" y="2151063"/>
            <a:ext cx="3931920" cy="39751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78188" y="2151063"/>
            <a:ext cx="3931920" cy="39751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11" name="Group 10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12" name="Rectangle 11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4" name="Rectangle 13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03412" y="1735138"/>
            <a:ext cx="3931920" cy="833250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spcBef>
                <a:spcPts val="600"/>
              </a:spcBef>
              <a:buNone/>
              <a:defRPr sz="26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03412" y="2590800"/>
            <a:ext cx="3931920" cy="3535362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79495" y="1735138"/>
            <a:ext cx="3931920" cy="833250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spcBef>
                <a:spcPts val="600"/>
              </a:spcBef>
              <a:buNone/>
              <a:defRPr sz="26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79495" y="2590800"/>
            <a:ext cx="3931920" cy="3535362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7" name="Group 6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8" name="Rectangle 7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Rectangle 8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284163" y="452718"/>
            <a:ext cx="8576373" cy="137411"/>
            <a:chOff x="284163" y="1577847"/>
            <a:chExt cx="8576373" cy="137411"/>
          </a:xfrm>
        </p:grpSpPr>
        <p:sp>
          <p:nvSpPr>
            <p:cNvPr id="6" name="Rectangle 5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7" name="Rectangle 6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8" name="Rectangle 7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81503" y="2133600"/>
            <a:ext cx="7076747" cy="3992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4936" y="643703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67434049-5F47-474B-9FFC-90E808C2CDED}" type="datetimeFigureOut">
              <a:rPr lang="en-US" smtClean="0"/>
              <a:t>15-11-19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9698" y="6437032"/>
            <a:ext cx="612490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6459" y="167347"/>
            <a:ext cx="630621" cy="359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 b="1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fld id="{FC771ADA-9C1C-6240-AA01-50B743BD56A7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4163" y="630382"/>
            <a:ext cx="8574087" cy="967840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  <p:sldLayoutId id="2147483708" r:id="rId12"/>
    <p:sldLayoutId id="2147483709" r:id="rId13"/>
    <p:sldLayoutId id="2147483710" r:id="rId14"/>
    <p:sldLayoutId id="2147483711" r:id="rId15"/>
    <p:sldLayoutId id="2147483712" r:id="rId16"/>
  </p:sldLayoutIdLst>
  <p:txStyles>
    <p:titleStyle>
      <a:lvl1pPr algn="r" defTabSz="914400" rtl="0" eaLnBrk="1" latinLnBrk="0" hangingPunct="1">
        <a:spcBef>
          <a:spcPct val="0"/>
        </a:spcBef>
        <a:buNone/>
        <a:defRPr sz="42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454025" indent="-454025" algn="l" defTabSz="914400" rtl="0" eaLnBrk="1" latinLnBrk="0" hangingPunct="1">
        <a:spcBef>
          <a:spcPts val="20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sz="2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914400" indent="-457200" algn="l" defTabSz="914400" rtl="0" eaLnBrk="1" latinLnBrk="0" hangingPunct="1">
        <a:spcBef>
          <a:spcPts val="600"/>
        </a:spcBef>
        <a:buClr>
          <a:schemeClr val="tx1">
            <a:lumMod val="75000"/>
            <a:lumOff val="25000"/>
          </a:schemeClr>
        </a:buClr>
        <a:buSzPct val="90000"/>
        <a:buFont typeface="Wingdings" pitchFamily="2" charset="2"/>
        <a:buChar char=""/>
        <a:defRPr sz="22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1260475" indent="-346075" algn="l" defTabSz="914400" rtl="0" eaLnBrk="1" latinLnBrk="0" hangingPunct="1">
        <a:spcBef>
          <a:spcPts val="6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sz="20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600200" indent="-339725" algn="l" defTabSz="914400" rtl="0" eaLnBrk="1" latinLnBrk="0" hangingPunct="1">
        <a:spcBef>
          <a:spcPts val="600"/>
        </a:spcBef>
        <a:buClr>
          <a:schemeClr val="tx1">
            <a:lumMod val="75000"/>
            <a:lumOff val="25000"/>
          </a:schemeClr>
        </a:buClr>
        <a:buSzPct val="90000"/>
        <a:buFont typeface="Wingdings" pitchFamily="2" charset="2"/>
        <a:buChar char="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939925" indent="-331788" algn="l" defTabSz="914400" rtl="0" eaLnBrk="1" latinLnBrk="0" hangingPunct="1">
        <a:spcBef>
          <a:spcPts val="6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2290763" indent="-344488" algn="l" defTabSz="914400" rtl="0" eaLnBrk="1" latinLnBrk="0" hangingPunct="1">
        <a:spcBef>
          <a:spcPts val="600"/>
        </a:spcBef>
        <a:buClr>
          <a:schemeClr val="tx1">
            <a:lumMod val="75000"/>
            <a:lumOff val="25000"/>
          </a:schemeClr>
        </a:buClr>
        <a:buSzPct val="90000"/>
        <a:buFont typeface="Wingdings" pitchFamily="2" charset="2"/>
        <a:buChar char=""/>
        <a:defRPr lang="en-US" sz="1800" kern="1200" dirty="0" smtClean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2625725" indent="-344488" algn="l" defTabSz="914400" rtl="0" eaLnBrk="1" latinLnBrk="0" hangingPunct="1">
        <a:spcBef>
          <a:spcPts val="6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lang="en-US" sz="1800" kern="1200" dirty="0" smtClean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2970213" indent="-344488" algn="l" defTabSz="914400" rtl="0" eaLnBrk="1" latinLnBrk="0" hangingPunct="1">
        <a:spcBef>
          <a:spcPts val="600"/>
        </a:spcBef>
        <a:buClr>
          <a:schemeClr val="tx1">
            <a:lumMod val="75000"/>
            <a:lumOff val="25000"/>
          </a:schemeClr>
        </a:buClr>
        <a:buSzPct val="90000"/>
        <a:buFont typeface="Wingdings" pitchFamily="2" charset="2"/>
        <a:buChar char=""/>
        <a:defRPr lang="en-US" sz="1800" kern="1200" dirty="0" smtClean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3313113" indent="-344488" algn="l" defTabSz="914400" rtl="0" eaLnBrk="1" latinLnBrk="0" hangingPunct="1">
        <a:spcBef>
          <a:spcPts val="6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lang="en-US" sz="1800" kern="1200" dirty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fr-CA" b="1" dirty="0" smtClean="0">
                <a:effectLst/>
                <a:latin typeface="Georgia"/>
                <a:cs typeface="Georgia"/>
              </a:rPr>
              <a:t>Le </a:t>
            </a:r>
            <a:r>
              <a:rPr lang="fr-CA" b="1" dirty="0" smtClean="0">
                <a:effectLst/>
                <a:latin typeface="Georgia"/>
                <a:cs typeface="Georgia"/>
              </a:rPr>
              <a:t>Conditionnel </a:t>
            </a:r>
            <a:r>
              <a:rPr lang="fr-CA" b="1" dirty="0" smtClean="0">
                <a:solidFill>
                  <a:srgbClr val="FF6600"/>
                </a:solidFill>
                <a:effectLst/>
                <a:latin typeface="Georgia"/>
                <a:cs typeface="Georgia"/>
              </a:rPr>
              <a:t>présent</a:t>
            </a:r>
            <a:endParaRPr lang="fr-CA" b="1" dirty="0">
              <a:solidFill>
                <a:srgbClr val="FF6600"/>
              </a:solidFill>
              <a:latin typeface="Georgia"/>
              <a:cs typeface="Georgia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latin typeface="Georgia"/>
                <a:cs typeface="Georgia"/>
              </a:rPr>
              <a:t>FSF3U</a:t>
            </a:r>
            <a:endParaRPr lang="en-US" dirty="0">
              <a:latin typeface="Georgia"/>
              <a:cs typeface="Georgia"/>
            </a:endParaRPr>
          </a:p>
        </p:txBody>
      </p:sp>
    </p:spTree>
    <p:extLst>
      <p:ext uri="{BB962C8B-B14F-4D97-AF65-F5344CB8AC3E}">
        <p14:creationId xmlns:p14="http://schemas.microsoft.com/office/powerpoint/2010/main" val="187498901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>
                <a:effectLst/>
                <a:latin typeface="Georgia"/>
                <a:cs typeface="Georgia"/>
              </a:rPr>
              <a:t>Le </a:t>
            </a:r>
            <a:r>
              <a:rPr lang="fr-CA" dirty="0" smtClean="0">
                <a:effectLst/>
                <a:latin typeface="Georgia"/>
                <a:cs typeface="Georgia"/>
              </a:rPr>
              <a:t>Conditionnel </a:t>
            </a:r>
            <a:r>
              <a:rPr lang="fr-CA" dirty="0" err="1">
                <a:solidFill>
                  <a:srgbClr val="FF6600"/>
                </a:solidFill>
                <a:effectLst/>
                <a:latin typeface="Georgia"/>
                <a:cs typeface="Georgia"/>
              </a:rPr>
              <a:t>présen</a:t>
            </a:r>
            <a:r>
              <a:rPr lang="en-CA" dirty="0">
                <a:solidFill>
                  <a:srgbClr val="FF6600"/>
                </a:solidFill>
                <a:effectLst/>
                <a:latin typeface="Georgia"/>
                <a:cs typeface="Georgia"/>
              </a:rPr>
              <a:t>t</a:t>
            </a:r>
            <a:endParaRPr lang="en-US" dirty="0">
              <a:solidFill>
                <a:srgbClr val="FF6600"/>
              </a:solidFill>
              <a:latin typeface="Georgia"/>
              <a:cs typeface="Georgia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63607" y="2322372"/>
            <a:ext cx="7076747" cy="3409432"/>
          </a:xfrm>
        </p:spPr>
        <p:txBody>
          <a:bodyPr/>
          <a:lstStyle/>
          <a:p>
            <a:r>
              <a:rPr lang="fr-FR" b="1" dirty="0">
                <a:effectLst/>
                <a:latin typeface="Georgia"/>
                <a:cs typeface="Georgia"/>
              </a:rPr>
              <a:t>On utilise le conditionnel pour :</a:t>
            </a:r>
            <a:endParaRPr lang="en-CA" dirty="0">
              <a:effectLst/>
              <a:latin typeface="Georgia"/>
              <a:cs typeface="Georgia"/>
            </a:endParaRPr>
          </a:p>
          <a:p>
            <a:pPr lvl="0"/>
            <a:r>
              <a:rPr lang="fr-FR" dirty="0">
                <a:effectLst/>
                <a:latin typeface="Georgia"/>
                <a:cs typeface="Georgia"/>
              </a:rPr>
              <a:t>montrer un désir		</a:t>
            </a:r>
            <a:endParaRPr lang="fr-FR" dirty="0" smtClean="0">
              <a:effectLst/>
              <a:latin typeface="Georgia"/>
              <a:cs typeface="Georgia"/>
            </a:endParaRPr>
          </a:p>
          <a:p>
            <a:pPr lvl="1"/>
            <a:r>
              <a:rPr lang="fr-FR" dirty="0" smtClean="0">
                <a:effectLst/>
                <a:latin typeface="Georgia"/>
                <a:cs typeface="Georgia"/>
              </a:rPr>
              <a:t>J’</a:t>
            </a:r>
            <a:r>
              <a:rPr lang="fr-FR" b="1" u="sng" dirty="0" smtClean="0">
                <a:effectLst/>
                <a:latin typeface="Georgia"/>
                <a:cs typeface="Georgia"/>
              </a:rPr>
              <a:t>aimer</a:t>
            </a:r>
            <a:r>
              <a:rPr lang="fr-FR" b="1" i="1" dirty="0" smtClean="0">
                <a:effectLst/>
                <a:latin typeface="Georgia"/>
                <a:cs typeface="Georgia"/>
              </a:rPr>
              <a:t>ais</a:t>
            </a:r>
            <a:r>
              <a:rPr lang="fr-FR" dirty="0" smtClean="0">
                <a:effectLst/>
                <a:latin typeface="Georgia"/>
                <a:cs typeface="Georgia"/>
              </a:rPr>
              <a:t> </a:t>
            </a:r>
            <a:r>
              <a:rPr lang="fr-FR" dirty="0">
                <a:effectLst/>
                <a:latin typeface="Georgia"/>
                <a:cs typeface="Georgia"/>
              </a:rPr>
              <a:t>apprendre le portugais.</a:t>
            </a:r>
            <a:endParaRPr lang="en-CA" dirty="0">
              <a:effectLst/>
              <a:latin typeface="Georgia"/>
              <a:cs typeface="Georgia"/>
            </a:endParaRPr>
          </a:p>
          <a:p>
            <a:pPr lvl="0"/>
            <a:r>
              <a:rPr lang="fr-FR" dirty="0">
                <a:effectLst/>
                <a:latin typeface="Georgia"/>
                <a:cs typeface="Georgia"/>
              </a:rPr>
              <a:t>exprimer la politesse :	</a:t>
            </a:r>
            <a:endParaRPr lang="fr-FR" dirty="0" smtClean="0">
              <a:effectLst/>
              <a:latin typeface="Georgia"/>
              <a:cs typeface="Georgia"/>
            </a:endParaRPr>
          </a:p>
          <a:p>
            <a:pPr lvl="1"/>
            <a:r>
              <a:rPr lang="fr-FR" dirty="0" smtClean="0">
                <a:effectLst/>
                <a:latin typeface="Georgia"/>
                <a:cs typeface="Georgia"/>
              </a:rPr>
              <a:t>Je </a:t>
            </a:r>
            <a:r>
              <a:rPr lang="fr-FR" b="1" u="sng" dirty="0">
                <a:effectLst/>
                <a:latin typeface="Georgia"/>
                <a:cs typeface="Georgia"/>
              </a:rPr>
              <a:t>voudr</a:t>
            </a:r>
            <a:r>
              <a:rPr lang="fr-FR" b="1" i="1" dirty="0">
                <a:effectLst/>
                <a:latin typeface="Georgia"/>
                <a:cs typeface="Georgia"/>
              </a:rPr>
              <a:t>ais</a:t>
            </a:r>
            <a:r>
              <a:rPr lang="fr-FR" dirty="0">
                <a:effectLst/>
                <a:latin typeface="Georgia"/>
                <a:cs typeface="Georgia"/>
              </a:rPr>
              <a:t> essayer cette chemise, s’il vous plaît.</a:t>
            </a:r>
            <a:endParaRPr lang="en-CA" dirty="0">
              <a:effectLst/>
              <a:latin typeface="Georgia"/>
              <a:cs typeface="Georgia"/>
            </a:endParaRPr>
          </a:p>
          <a:p>
            <a:endParaRPr lang="en-US" dirty="0">
              <a:latin typeface="Georgia"/>
              <a:cs typeface="Georgia"/>
            </a:endParaRPr>
          </a:p>
        </p:txBody>
      </p:sp>
    </p:spTree>
    <p:extLst>
      <p:ext uri="{BB962C8B-B14F-4D97-AF65-F5344CB8AC3E}">
        <p14:creationId xmlns:p14="http://schemas.microsoft.com/office/powerpoint/2010/main" val="37818866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>
                <a:effectLst/>
                <a:latin typeface="Georgia"/>
                <a:cs typeface="Georgia"/>
              </a:rPr>
              <a:t>Le </a:t>
            </a:r>
            <a:r>
              <a:rPr lang="fr-CA" dirty="0" smtClean="0">
                <a:effectLst/>
                <a:latin typeface="Georgia"/>
                <a:cs typeface="Georgia"/>
              </a:rPr>
              <a:t>Conditionnel </a:t>
            </a:r>
            <a:r>
              <a:rPr lang="fr-CA" dirty="0" err="1">
                <a:solidFill>
                  <a:srgbClr val="FF6600"/>
                </a:solidFill>
                <a:effectLst/>
                <a:latin typeface="Georgia"/>
                <a:cs typeface="Georgia"/>
              </a:rPr>
              <a:t>présen</a:t>
            </a:r>
            <a:r>
              <a:rPr lang="en-CA" dirty="0">
                <a:solidFill>
                  <a:srgbClr val="FF6600"/>
                </a:solidFill>
                <a:effectLst/>
                <a:latin typeface="Georgia"/>
                <a:cs typeface="Georgia"/>
              </a:rPr>
              <a:t>t</a:t>
            </a:r>
            <a:endParaRPr lang="en-US" dirty="0">
              <a:solidFill>
                <a:srgbClr val="FF6600"/>
              </a:solidFill>
              <a:latin typeface="Georgia"/>
              <a:cs typeface="Georgia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91969" y="2516769"/>
            <a:ext cx="7076747" cy="3523933"/>
          </a:xfrm>
        </p:spPr>
        <p:txBody>
          <a:bodyPr>
            <a:normAutofit/>
          </a:bodyPr>
          <a:lstStyle/>
          <a:p>
            <a:r>
              <a:rPr lang="fr-FR" dirty="0">
                <a:effectLst/>
                <a:latin typeface="Georgia"/>
                <a:cs typeface="Georgia"/>
              </a:rPr>
              <a:t>Dans une phrase conditionnelle, où l’hypothèse introduite par </a:t>
            </a:r>
            <a:r>
              <a:rPr lang="fr-FR" b="1" i="1" u="sng" dirty="0">
                <a:effectLst/>
                <a:latin typeface="Georgia"/>
                <a:cs typeface="Georgia"/>
              </a:rPr>
              <a:t>si</a:t>
            </a:r>
            <a:r>
              <a:rPr lang="fr-FR" b="1" i="1" dirty="0">
                <a:effectLst/>
                <a:latin typeface="Georgia"/>
                <a:cs typeface="Georgia"/>
              </a:rPr>
              <a:t> </a:t>
            </a:r>
            <a:r>
              <a:rPr lang="fr-FR" dirty="0">
                <a:effectLst/>
                <a:latin typeface="Georgia"/>
                <a:cs typeface="Georgia"/>
              </a:rPr>
              <a:t>montre le contraire de la réalité, le résultat est au </a:t>
            </a:r>
            <a:r>
              <a:rPr lang="fr-FR" b="1" i="1" u="sng" dirty="0">
                <a:effectLst/>
                <a:latin typeface="Georgia"/>
                <a:cs typeface="Georgia"/>
              </a:rPr>
              <a:t>conditionnel</a:t>
            </a:r>
            <a:r>
              <a:rPr lang="fr-FR" b="1" i="1" u="sng" dirty="0" smtClean="0">
                <a:effectLst/>
                <a:latin typeface="Georgia"/>
                <a:cs typeface="Georgia"/>
              </a:rPr>
              <a:t>.</a:t>
            </a:r>
          </a:p>
          <a:p>
            <a:endParaRPr lang="en-CA" dirty="0">
              <a:effectLst/>
              <a:latin typeface="Georgia"/>
              <a:cs typeface="Georgia"/>
            </a:endParaRPr>
          </a:p>
          <a:p>
            <a:r>
              <a:rPr lang="fr-FR" b="1" dirty="0" smtClean="0">
                <a:effectLst/>
                <a:latin typeface="Georgia"/>
                <a:cs typeface="Georgia"/>
              </a:rPr>
              <a:t>Exemple</a:t>
            </a:r>
            <a:r>
              <a:rPr lang="fr-FR" b="1" dirty="0">
                <a:effectLst/>
                <a:latin typeface="Georgia"/>
                <a:cs typeface="Georgia"/>
              </a:rPr>
              <a:t> :</a:t>
            </a:r>
            <a:r>
              <a:rPr lang="fr-FR" dirty="0">
                <a:effectLst/>
                <a:latin typeface="Georgia"/>
                <a:cs typeface="Georgia"/>
              </a:rPr>
              <a:t>   Ma mère n’a pas de boîte à sucre.  Mais </a:t>
            </a:r>
            <a:r>
              <a:rPr lang="fr-FR" b="1" i="1" u="sng" dirty="0">
                <a:solidFill>
                  <a:schemeClr val="accent6">
                    <a:lumMod val="60000"/>
                    <a:lumOff val="40000"/>
                  </a:schemeClr>
                </a:solidFill>
                <a:effectLst/>
                <a:latin typeface="Georgia"/>
                <a:cs typeface="Georgia"/>
              </a:rPr>
              <a:t>si</a:t>
            </a:r>
            <a:r>
              <a:rPr lang="fr-FR" b="1" i="1" dirty="0">
                <a:effectLst/>
                <a:latin typeface="Georgia"/>
                <a:cs typeface="Georgia"/>
              </a:rPr>
              <a:t> </a:t>
            </a:r>
            <a:r>
              <a:rPr lang="fr-FR" dirty="0">
                <a:effectLst/>
                <a:latin typeface="Georgia"/>
                <a:cs typeface="Georgia"/>
              </a:rPr>
              <a:t>elle en avait une, je ne crois </a:t>
            </a:r>
            <a:r>
              <a:rPr lang="fr-FR" dirty="0" smtClean="0">
                <a:effectLst/>
                <a:latin typeface="Georgia"/>
                <a:cs typeface="Georgia"/>
              </a:rPr>
              <a:t>pas qu’elle </a:t>
            </a:r>
            <a:r>
              <a:rPr lang="fr-FR" b="1" i="1" u="sng" dirty="0" smtClean="0">
                <a:effectLst/>
                <a:latin typeface="Georgia"/>
                <a:cs typeface="Georgia"/>
              </a:rPr>
              <a:t>réussir</a:t>
            </a:r>
            <a:r>
              <a:rPr lang="fr-FR" b="1" i="1" dirty="0" smtClean="0">
                <a:effectLst/>
                <a:latin typeface="Georgia"/>
                <a:cs typeface="Georgia"/>
              </a:rPr>
              <a:t>ait</a:t>
            </a:r>
            <a:r>
              <a:rPr lang="fr-FR" dirty="0" smtClean="0">
                <a:effectLst/>
                <a:latin typeface="Georgia"/>
                <a:cs typeface="Georgia"/>
              </a:rPr>
              <a:t> à la mettre à l’abri de moi.</a:t>
            </a:r>
            <a:endParaRPr lang="en-CA" dirty="0" smtClean="0">
              <a:effectLst/>
              <a:latin typeface="Georgia"/>
              <a:cs typeface="Georgia"/>
            </a:endParaRPr>
          </a:p>
          <a:p>
            <a:endParaRPr lang="en-US" dirty="0">
              <a:latin typeface="Georgia"/>
              <a:cs typeface="Georgia"/>
            </a:endParaRPr>
          </a:p>
        </p:txBody>
      </p:sp>
    </p:spTree>
    <p:extLst>
      <p:ext uri="{BB962C8B-B14F-4D97-AF65-F5344CB8AC3E}">
        <p14:creationId xmlns:p14="http://schemas.microsoft.com/office/powerpoint/2010/main" val="235259759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>
                <a:effectLst/>
                <a:latin typeface="Georgia"/>
                <a:cs typeface="Georgia"/>
              </a:rPr>
              <a:t>Le </a:t>
            </a:r>
            <a:r>
              <a:rPr lang="fr-CA" dirty="0" smtClean="0">
                <a:effectLst/>
                <a:latin typeface="Georgia"/>
                <a:cs typeface="Georgia"/>
              </a:rPr>
              <a:t>Conditionnel </a:t>
            </a:r>
            <a:r>
              <a:rPr lang="fr-CA" dirty="0" err="1">
                <a:solidFill>
                  <a:srgbClr val="FF6600"/>
                </a:solidFill>
                <a:effectLst/>
                <a:latin typeface="Georgia"/>
                <a:cs typeface="Georgia"/>
              </a:rPr>
              <a:t>présen</a:t>
            </a:r>
            <a:r>
              <a:rPr lang="en-CA" dirty="0">
                <a:solidFill>
                  <a:srgbClr val="FF6600"/>
                </a:solidFill>
                <a:effectLst/>
                <a:latin typeface="Georgia"/>
                <a:cs typeface="Georgia"/>
              </a:rPr>
              <a:t>t</a:t>
            </a:r>
            <a:endParaRPr lang="en-US" dirty="0">
              <a:solidFill>
                <a:srgbClr val="FF6600"/>
              </a:solidFill>
              <a:latin typeface="Georgia"/>
              <a:cs typeface="Georgia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29279" y="2122064"/>
            <a:ext cx="7076747" cy="3992563"/>
          </a:xfrm>
        </p:spPr>
        <p:txBody>
          <a:bodyPr>
            <a:normAutofit fontScale="92500" lnSpcReduction="10000"/>
          </a:bodyPr>
          <a:lstStyle/>
          <a:p>
            <a:r>
              <a:rPr lang="fr-FR" b="1" dirty="0">
                <a:effectLst/>
                <a:latin typeface="Georgia"/>
                <a:cs typeface="Georgia"/>
              </a:rPr>
              <a:t>Comment forme-t-on le conditionnel présent ?</a:t>
            </a:r>
            <a:endParaRPr lang="en-CA" dirty="0">
              <a:effectLst/>
              <a:latin typeface="Georgia"/>
              <a:cs typeface="Georgia"/>
            </a:endParaRPr>
          </a:p>
          <a:p>
            <a:pPr marL="0" indent="0">
              <a:buNone/>
            </a:pPr>
            <a:endParaRPr lang="fr-FR" dirty="0" smtClean="0">
              <a:effectLst/>
              <a:latin typeface="Georgia"/>
              <a:cs typeface="Georgia"/>
            </a:endParaRPr>
          </a:p>
          <a:p>
            <a:pPr marL="0" indent="0">
              <a:buNone/>
            </a:pPr>
            <a:endParaRPr lang="fr-FR" dirty="0">
              <a:effectLst/>
              <a:latin typeface="Georgia"/>
              <a:cs typeface="Georgia"/>
            </a:endParaRPr>
          </a:p>
          <a:p>
            <a:pPr marL="0" indent="0">
              <a:buNone/>
            </a:pPr>
            <a:endParaRPr lang="fr-FR" dirty="0" smtClean="0">
              <a:effectLst/>
              <a:latin typeface="Georgia"/>
              <a:cs typeface="Georgia"/>
            </a:endParaRPr>
          </a:p>
          <a:p>
            <a:pPr marL="0" indent="0">
              <a:buNone/>
            </a:pPr>
            <a:endParaRPr lang="fr-FR" dirty="0">
              <a:effectLst/>
              <a:latin typeface="Georgia"/>
              <a:cs typeface="Georgia"/>
            </a:endParaRPr>
          </a:p>
          <a:p>
            <a:pPr marL="0" indent="0">
              <a:buNone/>
            </a:pPr>
            <a:r>
              <a:rPr lang="fr-FR" dirty="0">
                <a:effectLst/>
                <a:latin typeface="Georgia"/>
                <a:cs typeface="Georgia"/>
              </a:rPr>
              <a:t>Pour les verbes en </a:t>
            </a:r>
            <a:r>
              <a:rPr lang="fr-FR" b="1" i="1" dirty="0">
                <a:effectLst/>
                <a:latin typeface="Georgia"/>
                <a:cs typeface="Georgia"/>
              </a:rPr>
              <a:t>–</a:t>
            </a:r>
            <a:r>
              <a:rPr lang="fr-FR" b="1" i="1" dirty="0" err="1">
                <a:effectLst/>
                <a:latin typeface="Georgia"/>
                <a:cs typeface="Georgia"/>
              </a:rPr>
              <a:t>re</a:t>
            </a:r>
            <a:r>
              <a:rPr lang="fr-FR" dirty="0">
                <a:effectLst/>
                <a:latin typeface="Georgia"/>
                <a:cs typeface="Georgia"/>
              </a:rPr>
              <a:t>, on enlève le </a:t>
            </a:r>
            <a:r>
              <a:rPr lang="fr-FR" b="1" i="1" dirty="0">
                <a:effectLst/>
                <a:latin typeface="Georgia"/>
                <a:cs typeface="Georgia"/>
              </a:rPr>
              <a:t>–e</a:t>
            </a:r>
            <a:r>
              <a:rPr lang="fr-FR" dirty="0">
                <a:effectLst/>
                <a:latin typeface="Georgia"/>
                <a:cs typeface="Georgia"/>
              </a:rPr>
              <a:t> final avant d’ajouter les terminaisons.</a:t>
            </a:r>
            <a:endParaRPr lang="en-CA" dirty="0">
              <a:effectLst/>
              <a:latin typeface="Georgia"/>
              <a:cs typeface="Georgia"/>
            </a:endParaRPr>
          </a:p>
          <a:p>
            <a:pPr marL="0" indent="0">
              <a:buNone/>
            </a:pPr>
            <a:endParaRPr lang="fr-FR" dirty="0" smtClean="0">
              <a:effectLst/>
              <a:latin typeface="Georgia"/>
              <a:cs typeface="Georgia"/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2191483"/>
              </p:ext>
            </p:extLst>
          </p:nvPr>
        </p:nvGraphicFramePr>
        <p:xfrm>
          <a:off x="2149135" y="3031636"/>
          <a:ext cx="4005206" cy="2199640"/>
        </p:xfrm>
        <a:graphic>
          <a:graphicData uri="http://schemas.openxmlformats.org/drawingml/2006/table">
            <a:tbl>
              <a:tblPr>
                <a:tableStyleId>{7E9639D4-E3E2-4D34-9284-5A2195B3D0D7}</a:tableStyleId>
              </a:tblPr>
              <a:tblGrid>
                <a:gridCol w="649870"/>
                <a:gridCol w="3355336"/>
              </a:tblGrid>
              <a:tr h="370840">
                <a:tc>
                  <a:txBody>
                    <a:bodyPr/>
                    <a:lstStyle/>
                    <a:p>
                      <a:endParaRPr lang="en-US" dirty="0">
                        <a:solidFill>
                          <a:schemeClr val="tx1"/>
                        </a:solidFill>
                        <a:latin typeface="Georgia"/>
                        <a:cs typeface="Georgia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fr-FR" b="1" dirty="0" smtClean="0">
                          <a:solidFill>
                            <a:schemeClr val="tx1"/>
                          </a:solidFill>
                          <a:effectLst/>
                          <a:latin typeface="Georgia"/>
                          <a:cs typeface="Georgia"/>
                        </a:rPr>
                        <a:t>le radical du futur simple</a:t>
                      </a:r>
                      <a:r>
                        <a:rPr lang="fr-FR" dirty="0" smtClean="0">
                          <a:solidFill>
                            <a:schemeClr val="tx1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endParaRPr lang="en-US" dirty="0">
                        <a:solidFill>
                          <a:schemeClr val="tx1"/>
                        </a:solidFill>
                        <a:latin typeface="Georgia"/>
                        <a:cs typeface="Georgia"/>
                      </a:endParaRPr>
                    </a:p>
                  </a:txBody>
                  <a:tcPr>
                    <a:lnL>
                      <a:noFill/>
                    </a:lnL>
                    <a:lnR w="12700" cap="flat" cmpd="sng" algn="ctr">
                      <a:noFill/>
                      <a:prstDash val="solid"/>
                    </a:lnR>
                    <a:lnT w="12700" cap="flat" cmpd="sng" algn="ctr">
                      <a:noFill/>
                      <a:prstDash val="soli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r"/>
                      <a:r>
                        <a:rPr lang="en-US" dirty="0" smtClean="0">
                          <a:solidFill>
                            <a:schemeClr val="tx1"/>
                          </a:solidFill>
                          <a:latin typeface="Georgia"/>
                          <a:cs typeface="Georgia"/>
                        </a:rPr>
                        <a:t>+</a:t>
                      </a:r>
                      <a:endParaRPr lang="en-US" dirty="0">
                        <a:solidFill>
                          <a:schemeClr val="tx1"/>
                        </a:solidFill>
                        <a:latin typeface="Georgia"/>
                        <a:cs typeface="Georgia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fr-FR" b="1" dirty="0" smtClean="0">
                          <a:solidFill>
                            <a:schemeClr val="tx1"/>
                          </a:solidFill>
                          <a:effectLst/>
                          <a:latin typeface="Georgia"/>
                          <a:cs typeface="Georgia"/>
                        </a:rPr>
                        <a:t>les terminaisons de l’imparfait</a:t>
                      </a:r>
                    </a:p>
                    <a:p>
                      <a:r>
                        <a:rPr lang="fr-FR" b="1" dirty="0" smtClean="0">
                          <a:solidFill>
                            <a:schemeClr val="tx1"/>
                          </a:solidFill>
                          <a:effectLst/>
                          <a:latin typeface="Georgia"/>
                          <a:cs typeface="Georgia"/>
                        </a:rPr>
                        <a:t>(ais, ais, ait,</a:t>
                      </a:r>
                      <a:r>
                        <a:rPr lang="fr-FR" b="1" baseline="0" dirty="0" smtClean="0">
                          <a:solidFill>
                            <a:schemeClr val="tx1"/>
                          </a:solidFill>
                          <a:effectLst/>
                          <a:latin typeface="Georgia"/>
                          <a:cs typeface="Georgia"/>
                        </a:rPr>
                        <a:t> ions, </a:t>
                      </a:r>
                      <a:r>
                        <a:rPr lang="fr-FR" b="1" baseline="0" dirty="0" err="1" smtClean="0">
                          <a:solidFill>
                            <a:schemeClr val="tx1"/>
                          </a:solidFill>
                          <a:effectLst/>
                          <a:latin typeface="Georgia"/>
                          <a:cs typeface="Georgia"/>
                        </a:rPr>
                        <a:t>iez</a:t>
                      </a:r>
                      <a:r>
                        <a:rPr lang="fr-FR" b="1" baseline="0" dirty="0" smtClean="0">
                          <a:solidFill>
                            <a:schemeClr val="tx1"/>
                          </a:solidFill>
                          <a:effectLst/>
                          <a:latin typeface="Georgia"/>
                          <a:cs typeface="Georgia"/>
                        </a:rPr>
                        <a:t>, aient)</a:t>
                      </a:r>
                      <a:endParaRPr lang="en-US" dirty="0">
                        <a:solidFill>
                          <a:schemeClr val="tx1"/>
                        </a:solidFill>
                        <a:latin typeface="Georgia"/>
                        <a:cs typeface="Georgia"/>
                      </a:endParaRPr>
                    </a:p>
                  </a:txBody>
                  <a:tcPr>
                    <a:lnL>
                      <a:noFill/>
                    </a:lnL>
                    <a:lnR w="12700" cap="flat" cmpd="sng" algn="ctr">
                      <a:noFill/>
                      <a:prstDash val="solid"/>
                    </a:lnR>
                    <a:lnT>
                      <a:noFill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>
                        <a:solidFill>
                          <a:schemeClr val="tx1"/>
                        </a:solidFill>
                        <a:latin typeface="Georgia"/>
                        <a:cs typeface="Georgia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b="1" dirty="0" smtClean="0">
                          <a:solidFill>
                            <a:schemeClr val="tx1"/>
                          </a:solidFill>
                          <a:effectLst/>
                          <a:latin typeface="Georgia"/>
                          <a:cs typeface="Georgia"/>
                        </a:rPr>
                        <a:t>le conditionnel présent</a:t>
                      </a:r>
                      <a:endParaRPr lang="en-CA" dirty="0" smtClean="0">
                        <a:solidFill>
                          <a:schemeClr val="tx1"/>
                        </a:solidFill>
                        <a:effectLst/>
                        <a:latin typeface="Georgia"/>
                        <a:cs typeface="Georgia"/>
                      </a:endParaRPr>
                    </a:p>
                    <a:p>
                      <a:endParaRPr lang="en-US" dirty="0">
                        <a:solidFill>
                          <a:schemeClr val="tx1"/>
                        </a:solidFill>
                        <a:latin typeface="Georgia"/>
                        <a:cs typeface="Georgia"/>
                      </a:endParaRPr>
                    </a:p>
                  </a:txBody>
                  <a:tcPr>
                    <a:lnL>
                      <a:noFill/>
                    </a:lnL>
                    <a:lnR w="12700" cap="flat" cmpd="sng" algn="ctr">
                      <a:noFill/>
                      <a:prstDash val="soli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94170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>
                <a:effectLst/>
                <a:latin typeface="Georgia"/>
                <a:cs typeface="Georgia"/>
              </a:rPr>
              <a:t>Le </a:t>
            </a:r>
            <a:r>
              <a:rPr lang="fr-CA" dirty="0" smtClean="0">
                <a:effectLst/>
                <a:latin typeface="Georgia"/>
                <a:cs typeface="Georgia"/>
              </a:rPr>
              <a:t>Conditionnel </a:t>
            </a:r>
            <a:r>
              <a:rPr lang="fr-CA" dirty="0" smtClean="0">
                <a:solidFill>
                  <a:srgbClr val="FF6600"/>
                </a:solidFill>
                <a:effectLst/>
                <a:latin typeface="Georgia"/>
                <a:cs typeface="Georgia"/>
              </a:rPr>
              <a:t>présent</a:t>
            </a:r>
            <a:endParaRPr lang="en-US" dirty="0">
              <a:solidFill>
                <a:srgbClr val="FF6600"/>
              </a:solidFill>
              <a:latin typeface="Georgia"/>
              <a:cs typeface="Georgia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79463" y="1828800"/>
            <a:ext cx="6986730" cy="4297363"/>
          </a:xfrm>
        </p:spPr>
        <p:txBody>
          <a:bodyPr>
            <a:normAutofit/>
          </a:bodyPr>
          <a:lstStyle/>
          <a:p>
            <a:r>
              <a:rPr lang="fr-FR" b="1" dirty="0">
                <a:effectLst/>
                <a:latin typeface="Georgia"/>
                <a:cs typeface="Georgia"/>
              </a:rPr>
              <a:t>Attention !</a:t>
            </a:r>
            <a:r>
              <a:rPr lang="fr-FR" dirty="0">
                <a:effectLst/>
                <a:latin typeface="Georgia"/>
                <a:cs typeface="Georgia"/>
              </a:rPr>
              <a:t>  Les verbes irréguliers au futur simple sont irréguliers au conditionnel présent.</a:t>
            </a:r>
            <a:endParaRPr lang="en-CA" dirty="0">
              <a:effectLst/>
              <a:latin typeface="Georgia"/>
              <a:cs typeface="Georgia"/>
            </a:endParaRPr>
          </a:p>
          <a:p>
            <a:r>
              <a:rPr lang="fr-FR" dirty="0">
                <a:effectLst/>
                <a:latin typeface="Georgia"/>
                <a:cs typeface="Georgia"/>
              </a:rPr>
              <a:t>		</a:t>
            </a:r>
            <a:r>
              <a:rPr lang="fr-FR" dirty="0" smtClean="0">
                <a:effectLst/>
                <a:latin typeface="Georgia"/>
                <a:cs typeface="Georgia"/>
              </a:rPr>
              <a:t>            </a:t>
            </a:r>
            <a:r>
              <a:rPr lang="fr-FR" dirty="0">
                <a:effectLst/>
                <a:latin typeface="Georgia"/>
                <a:cs typeface="Georgia"/>
              </a:rPr>
              <a:t>											</a:t>
            </a:r>
            <a:r>
              <a:rPr lang="fr-FR" b="1" i="1" dirty="0">
                <a:effectLst/>
                <a:latin typeface="Georgia"/>
                <a:cs typeface="Georgia"/>
              </a:rPr>
              <a:t>	</a:t>
            </a:r>
            <a:r>
              <a:rPr lang="fr-FR" dirty="0">
                <a:effectLst/>
                <a:latin typeface="Georgia"/>
                <a:cs typeface="Georgia"/>
              </a:rPr>
              <a:t>					</a:t>
            </a:r>
            <a:endParaRPr lang="en-US" dirty="0">
              <a:latin typeface="Georgia"/>
              <a:cs typeface="Georgia"/>
            </a:endParaRP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869321"/>
              </p:ext>
            </p:extLst>
          </p:nvPr>
        </p:nvGraphicFramePr>
        <p:xfrm>
          <a:off x="1864040" y="3237851"/>
          <a:ext cx="4664772" cy="2595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332386"/>
                <a:gridCol w="2332386"/>
              </a:tblGrid>
              <a:tr h="370840">
                <a:tc>
                  <a:txBody>
                    <a:bodyPr/>
                    <a:lstStyle/>
                    <a:p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Aller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ir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US" dirty="0">
                        <a:solidFill>
                          <a:srgbClr val="333333"/>
                        </a:solidFill>
                        <a:latin typeface="Georgia"/>
                        <a:cs typeface="Georgi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Venir</a:t>
                      </a:r>
                      <a:r>
                        <a:rPr lang="fr-FR" baseline="0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viendr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CA" dirty="0" smtClean="0">
                        <a:solidFill>
                          <a:srgbClr val="333333"/>
                        </a:solidFill>
                        <a:effectLst/>
                        <a:latin typeface="Georgia"/>
                        <a:cs typeface="Georgia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CA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A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voir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aur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US" dirty="0">
                        <a:solidFill>
                          <a:srgbClr val="333333"/>
                        </a:solidFill>
                        <a:latin typeface="Georgia"/>
                        <a:cs typeface="Georgi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Envoyer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</a:t>
                      </a:r>
                      <a:r>
                        <a:rPr lang="fr-FR" baseline="0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 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enverr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CA" dirty="0" smtClean="0">
                        <a:solidFill>
                          <a:srgbClr val="333333"/>
                        </a:solidFill>
                        <a:effectLst/>
                        <a:latin typeface="Georgia"/>
                        <a:cs typeface="Georgia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CA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S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avoir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 </a:t>
                      </a:r>
                      <a:r>
                        <a:rPr lang="fr-FR" i="1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saur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	</a:t>
                      </a:r>
                      <a:endParaRPr lang="en-US" dirty="0">
                        <a:solidFill>
                          <a:srgbClr val="333333"/>
                        </a:solidFill>
                        <a:latin typeface="Georgia"/>
                        <a:cs typeface="Georgi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Pouvoir	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 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pourr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CA" dirty="0" smtClean="0">
                        <a:solidFill>
                          <a:srgbClr val="333333"/>
                        </a:solidFill>
                        <a:effectLst/>
                        <a:latin typeface="Georgia"/>
                        <a:cs typeface="Georgia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CA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Ê</a:t>
                      </a:r>
                      <a:r>
                        <a:rPr lang="fr-FR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tre</a:t>
                      </a:r>
                      <a:r>
                        <a:rPr lang="fr-FR" baseline="0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 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ser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US" dirty="0">
                        <a:solidFill>
                          <a:srgbClr val="333333"/>
                        </a:solidFill>
                        <a:latin typeface="Georgia"/>
                        <a:cs typeface="Georgi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Voir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 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verr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CA" dirty="0" smtClean="0">
                        <a:solidFill>
                          <a:srgbClr val="333333"/>
                        </a:solidFill>
                        <a:effectLst/>
                        <a:latin typeface="Georgia"/>
                        <a:cs typeface="Georgia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CA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F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aire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i="1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fer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US" dirty="0">
                        <a:solidFill>
                          <a:srgbClr val="333333"/>
                        </a:solidFill>
                        <a:latin typeface="Georgia"/>
                        <a:cs typeface="Georgi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Courir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</a:t>
                      </a:r>
                      <a:r>
                        <a:rPr lang="fr-FR" baseline="0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courr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CA" dirty="0" smtClean="0">
                        <a:solidFill>
                          <a:srgbClr val="333333"/>
                        </a:solidFill>
                        <a:effectLst/>
                        <a:latin typeface="Georgia"/>
                        <a:cs typeface="Georgia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CA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V</a:t>
                      </a:r>
                      <a:r>
                        <a:rPr lang="fr-FR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ouloir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voudr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US" dirty="0">
                        <a:solidFill>
                          <a:srgbClr val="333333"/>
                        </a:solidFill>
                        <a:latin typeface="Georgia"/>
                        <a:cs typeface="Georgi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Mourir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</a:t>
                      </a:r>
                      <a:r>
                        <a:rPr lang="fr-FR" baseline="0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mourr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CA" dirty="0" smtClean="0">
                        <a:solidFill>
                          <a:srgbClr val="333333"/>
                        </a:solidFill>
                        <a:effectLst/>
                        <a:latin typeface="Georgia"/>
                        <a:cs typeface="Georgia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CA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T</a:t>
                      </a:r>
                      <a:r>
                        <a:rPr lang="fr-FR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enir</a:t>
                      </a:r>
                      <a:r>
                        <a:rPr lang="fr-FR" baseline="0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</a:t>
                      </a:r>
                      <a:r>
                        <a:rPr lang="fr-FR" baseline="0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tiendr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	</a:t>
                      </a:r>
                      <a:endParaRPr lang="en-US" dirty="0">
                        <a:solidFill>
                          <a:srgbClr val="333333"/>
                        </a:solidFill>
                        <a:latin typeface="Georgia"/>
                        <a:cs typeface="Georgi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Devoir 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  <a:sym typeface="Wingdings"/>
                        </a:rPr>
                        <a:t></a:t>
                      </a:r>
                      <a:r>
                        <a:rPr lang="fr-FR" baseline="0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 </a:t>
                      </a:r>
                      <a:r>
                        <a:rPr lang="fr-FR" i="1" dirty="0" err="1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devr</a:t>
                      </a:r>
                      <a:r>
                        <a:rPr lang="fr-FR" dirty="0" smtClean="0">
                          <a:solidFill>
                            <a:srgbClr val="333333"/>
                          </a:solidFill>
                          <a:effectLst/>
                          <a:latin typeface="Georgia"/>
                          <a:cs typeface="Georgia"/>
                        </a:rPr>
                        <a:t>-</a:t>
                      </a:r>
                      <a:endParaRPr lang="en-CA" dirty="0" smtClean="0">
                        <a:solidFill>
                          <a:srgbClr val="333333"/>
                        </a:solidFill>
                        <a:effectLst/>
                        <a:latin typeface="Georgia"/>
                        <a:cs typeface="Georgia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5479616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Spectrum">
  <a:themeElements>
    <a:clrScheme name="Spectrum">
      <a:dk1>
        <a:sysClr val="windowText" lastClr="000000"/>
      </a:dk1>
      <a:lt1>
        <a:sysClr val="window" lastClr="FFFFFF"/>
      </a:lt1>
      <a:dk2>
        <a:srgbClr val="252731"/>
      </a:dk2>
      <a:lt2>
        <a:srgbClr val="EAE7E4"/>
      </a:lt2>
      <a:accent1>
        <a:srgbClr val="990000"/>
      </a:accent1>
      <a:accent2>
        <a:srgbClr val="FF6600"/>
      </a:accent2>
      <a:accent3>
        <a:srgbClr val="FFBA00"/>
      </a:accent3>
      <a:accent4>
        <a:srgbClr val="99CC00"/>
      </a:accent4>
      <a:accent5>
        <a:srgbClr val="528A02"/>
      </a:accent5>
      <a:accent6>
        <a:srgbClr val="333333"/>
      </a:accent6>
      <a:hlink>
        <a:srgbClr val="660000"/>
      </a:hlink>
      <a:folHlink>
        <a:srgbClr val="CC3300"/>
      </a:folHlink>
    </a:clrScheme>
    <a:fontScheme name="Spectrum">
      <a:majorFont>
        <a:latin typeface="Corbel"/>
        <a:ea typeface=""/>
        <a:cs typeface=""/>
        <a:font script="Jpan" typeface="ＭＳ ゴシック"/>
        <a:font script="Hans" typeface="宋体"/>
        <a:font script="Hant" typeface="新細明體"/>
      </a:majorFont>
      <a:minorFont>
        <a:latin typeface="Calibri"/>
        <a:ea typeface=""/>
        <a:cs typeface=""/>
        <a:font script="Jpan" typeface="ＭＳ ゴシック"/>
        <a:font script="Hans" typeface="宋体"/>
        <a:font script="Hant" typeface="新細明體"/>
      </a:minorFont>
    </a:fontScheme>
    <a:fmtScheme name="Spectrum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70000"/>
                <a:satMod val="150000"/>
              </a:schemeClr>
            </a:gs>
            <a:gs pos="100000">
              <a:schemeClr val="phClr">
                <a:tint val="95000"/>
                <a:satMod val="1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95000"/>
                <a:shade val="70000"/>
                <a:satMod val="150000"/>
              </a:schemeClr>
            </a:gs>
            <a:gs pos="100000">
              <a:schemeClr val="phClr">
                <a:tint val="100000"/>
                <a:shade val="100000"/>
                <a:satMod val="150000"/>
              </a:schemeClr>
            </a:gs>
          </a:gsLst>
          <a:lin ang="16200000" scaled="0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6600000" sx="101000" sy="101000" rotWithShape="0">
              <a:srgbClr val="000000">
                <a:alpha val="75000"/>
              </a:srgbClr>
            </a:outerShdw>
          </a:effectLst>
        </a:effectStyle>
        <a:effectStyle>
          <a:effectLst>
            <a:outerShdw blurRad="50800" dir="5400000" sx="105000" sy="105000" algn="ctr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4800000"/>
            </a:lightRig>
          </a:scene3d>
          <a:sp3d prstMaterial="matte">
            <a:bevelT w="63500" h="50800" prst="angle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Spectrum.thmx</Template>
  <TotalTime>942</TotalTime>
  <Words>134</Words>
  <Application>Microsoft Macintosh PowerPoint</Application>
  <PresentationFormat>On-screen Show (4:3)</PresentationFormat>
  <Paragraphs>41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Spectrum</vt:lpstr>
      <vt:lpstr>Le Conditionnel présent</vt:lpstr>
      <vt:lpstr>Le Conditionnel présent</vt:lpstr>
      <vt:lpstr>Le Conditionnel présent</vt:lpstr>
      <vt:lpstr>Le Conditionnel présent</vt:lpstr>
      <vt:lpstr>Le Conditionnel présent</vt:lpstr>
    </vt:vector>
  </TitlesOfParts>
  <Company>Toronto Prep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 conditionnel présent</dc:title>
  <dc:creator>John Forbes</dc:creator>
  <cp:lastModifiedBy>Kristen Valente</cp:lastModifiedBy>
  <cp:revision>7</cp:revision>
  <dcterms:created xsi:type="dcterms:W3CDTF">2014-11-05T23:33:54Z</dcterms:created>
  <dcterms:modified xsi:type="dcterms:W3CDTF">2015-11-19T05:14:52Z</dcterms:modified>
</cp:coreProperties>
</file>

<file path=docProps/thumbnail.jpeg>
</file>